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60" r:id="rId4"/>
    <p:sldId id="262" r:id="rId5"/>
    <p:sldId id="270" r:id="rId6"/>
    <p:sldId id="265" r:id="rId7"/>
    <p:sldId id="266" r:id="rId8"/>
    <p:sldId id="267" r:id="rId9"/>
    <p:sldId id="272" r:id="rId10"/>
    <p:sldId id="269" r:id="rId11"/>
    <p:sldId id="273" r:id="rId12"/>
    <p:sldId id="274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72550-271E-4A7A-A937-385A7F8FEA97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8C197-CFE2-4BE2-A071-CF0D003BCC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66410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7CC2F-4678-4131-B795-F71BB8A898D3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77DCD-D2B8-425B-88A9-013DC53CC5F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7589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44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553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496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353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692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487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546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622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047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293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634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D4AEC-60E8-42E7-A4E8-932FA0915B6F}" type="datetimeFigureOut">
              <a:rPr lang="fr-CA" smtClean="0"/>
              <a:t>2015-05-19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25D93-B874-4051-ABE6-2AFD8AE0DD8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607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sz="1400" b="1" dirty="0"/>
              <a:t>Par Daniel </a:t>
            </a:r>
            <a:r>
              <a:rPr lang="fr-CA" sz="1400" b="1" dirty="0" err="1"/>
              <a:t>Deschênes</a:t>
            </a:r>
            <a:r>
              <a:rPr lang="fr-CA" sz="1400" b="1" dirty="0"/>
              <a:t>, conseiller pédagogique en Univers social, CS des Découvreurs</a:t>
            </a:r>
            <a:endParaRPr lang="fr-CA" sz="1400" dirty="0"/>
          </a:p>
          <a:p>
            <a:endParaRPr lang="fr-CA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83568" y="2057400"/>
            <a:ext cx="7776864" cy="1515616"/>
          </a:xfrm>
          <a:prstGeom prst="roundRect">
            <a:avLst/>
          </a:prstGeom>
          <a:solidFill>
            <a:srgbClr val="92D05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CA" sz="37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Thai" pitchFamily="18" charset="-34"/>
                <a:cs typeface="Adobe Thai" pitchFamily="18" charset="-34"/>
              </a:rPr>
              <a:t>les </a:t>
            </a:r>
            <a:r>
              <a:rPr lang="fr-CA" sz="37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Thai" pitchFamily="18" charset="-34"/>
                <a:cs typeface="Adobe Thai" pitchFamily="18" charset="-34"/>
              </a:rPr>
              <a:t>opérations intellectuelles en histoire</a:t>
            </a:r>
            <a:endParaRPr lang="fr-CA" sz="3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Thai" pitchFamily="18" charset="-34"/>
              <a:cs typeface="Adobe Thai" pitchFamily="18" charset="-34"/>
            </a:endParaRPr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782" y="5416709"/>
            <a:ext cx="2464435" cy="67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3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755576" y="2996952"/>
            <a:ext cx="8506544" cy="3168352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CA" sz="2600" b="1" dirty="0"/>
              <a:t>Description :</a:t>
            </a:r>
            <a:r>
              <a:rPr lang="fr-CA" sz="2600" dirty="0"/>
              <a:t> </a:t>
            </a:r>
            <a:r>
              <a:rPr lang="fr-CA" sz="2600" dirty="0" smtClean="0"/>
              <a:t>c’est une </a:t>
            </a:r>
            <a:r>
              <a:rPr lang="fr-CA" sz="2600" dirty="0"/>
              <a:t>question de </a:t>
            </a:r>
            <a:r>
              <a:rPr lang="fr-CA" sz="2600" b="1" dirty="0"/>
              <a:t>synthèse</a:t>
            </a:r>
            <a:r>
              <a:rPr lang="fr-CA" sz="2600" dirty="0"/>
              <a:t> à laquelle il faut répondre de manière structurée (aspects de société) et en justifiant chaque élément à l’aide de faits et d’exemples.                                                                                                                                                    </a:t>
            </a:r>
            <a:r>
              <a:rPr lang="fr-CA" sz="2600" b="1" dirty="0"/>
              <a:t>Valeur :</a:t>
            </a:r>
            <a:r>
              <a:rPr lang="fr-CA" sz="2600" dirty="0"/>
              <a:t> douze points    </a:t>
            </a:r>
            <a:endParaRPr lang="fr-CA" sz="2600" dirty="0" smtClean="0"/>
          </a:p>
          <a:p>
            <a:pPr marL="0" indent="0">
              <a:buNone/>
            </a:pPr>
            <a:endParaRPr lang="fr-CA" sz="2000" dirty="0"/>
          </a:p>
          <a:p>
            <a:pPr marL="720725" indent="0">
              <a:buNone/>
            </a:pPr>
            <a:endParaRPr lang="fr-CA" sz="2100" b="1" dirty="0" smtClean="0"/>
          </a:p>
          <a:p>
            <a:pPr marL="720725" indent="0">
              <a:buNone/>
            </a:pPr>
            <a:r>
              <a:rPr lang="fr-CA" sz="2300" b="1" dirty="0" smtClean="0"/>
              <a:t>Expliquez </a:t>
            </a:r>
            <a:r>
              <a:rPr lang="fr-CA" sz="2300" b="1" dirty="0"/>
              <a:t>en quoi les luttes des femmes ont contribué à la reconnaissance des libertés et des droits civils durant le 20</a:t>
            </a:r>
            <a:r>
              <a:rPr lang="fr-CA" sz="2300" b="1" baseline="30000" dirty="0"/>
              <a:t>e</a:t>
            </a:r>
            <a:r>
              <a:rPr lang="fr-CA" sz="2300" b="1" dirty="0"/>
              <a:t> siècle.</a:t>
            </a:r>
            <a:endParaRPr lang="fr-CA" sz="2300" dirty="0"/>
          </a:p>
          <a:p>
            <a:pPr marL="720725" indent="0">
              <a:buNone/>
            </a:pPr>
            <a:r>
              <a:rPr lang="fr-CA" sz="2100" dirty="0"/>
              <a:t> </a:t>
            </a:r>
          </a:p>
          <a:p>
            <a:pPr marL="720725" indent="0">
              <a:buNone/>
            </a:pPr>
            <a:r>
              <a:rPr lang="fr-CA" sz="2100" b="1" dirty="0" smtClean="0"/>
              <a:t>Dans </a:t>
            </a:r>
            <a:r>
              <a:rPr lang="fr-CA" sz="2100" b="1" dirty="0"/>
              <a:t>un texte d’environ 150 mots :</a:t>
            </a:r>
            <a:endParaRPr lang="fr-CA" sz="2100" dirty="0"/>
          </a:p>
          <a:p>
            <a:pPr marL="720725" indent="0">
              <a:buNone/>
            </a:pPr>
            <a:r>
              <a:rPr lang="fr-CA" sz="2100" dirty="0"/>
              <a:t>Indiquez clairement trois conséquences des luttes des femmes :</a:t>
            </a:r>
          </a:p>
          <a:p>
            <a:pPr marL="1063625" indent="-168275"/>
            <a:r>
              <a:rPr lang="fr-CA" sz="2100" dirty="0" smtClean="0"/>
              <a:t>une </a:t>
            </a:r>
            <a:r>
              <a:rPr lang="fr-CA" sz="2100" dirty="0"/>
              <a:t>conséquence sur les droits économiques                                 </a:t>
            </a:r>
          </a:p>
          <a:p>
            <a:pPr marL="1063625" indent="-168275"/>
            <a:r>
              <a:rPr lang="fr-CA" sz="2100" dirty="0" smtClean="0"/>
              <a:t>une </a:t>
            </a:r>
            <a:r>
              <a:rPr lang="fr-CA" sz="2100" dirty="0"/>
              <a:t>conséquence sur les droits politiques                                           </a:t>
            </a:r>
          </a:p>
          <a:p>
            <a:pPr marL="1063625" indent="-168275"/>
            <a:r>
              <a:rPr lang="fr-CA" sz="2100" dirty="0" smtClean="0"/>
              <a:t>une </a:t>
            </a:r>
            <a:r>
              <a:rPr lang="fr-CA" sz="2100" dirty="0"/>
              <a:t>conséquence sur les droits juridiques</a:t>
            </a:r>
          </a:p>
          <a:p>
            <a:pPr marL="720725" indent="0">
              <a:buNone/>
            </a:pPr>
            <a:r>
              <a:rPr lang="fr-CA" sz="2100" cap="small" dirty="0"/>
              <a:t> </a:t>
            </a:r>
            <a:endParaRPr lang="fr-CA" sz="2100" dirty="0"/>
          </a:p>
          <a:p>
            <a:pPr marL="720725" indent="0">
              <a:buNone/>
            </a:pPr>
            <a:r>
              <a:rPr lang="fr-CA" sz="2100" dirty="0"/>
              <a:t>Justifiez chacune des conséquences en présentant des faits, des exemples ou des données reliées aux luttes des femmes</a:t>
            </a:r>
          </a:p>
          <a:p>
            <a:pPr marL="0" indent="0">
              <a:buNone/>
            </a:pPr>
            <a:r>
              <a:rPr lang="fr-CA" sz="2000" dirty="0" smtClean="0"/>
              <a:t>         </a:t>
            </a:r>
            <a:endParaRPr lang="fr-CA" sz="2000" dirty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400" b="1" cap="small" dirty="0"/>
              <a:t>9</a:t>
            </a:r>
            <a:r>
              <a:rPr lang="fr-CA" sz="2400" b="1" cap="small" dirty="0" smtClean="0"/>
              <a:t>. </a:t>
            </a:r>
            <a:r>
              <a:rPr lang="fr-CA" sz="2800" b="1" cap="small" dirty="0" smtClean="0"/>
              <a:t>rigueur du raisonnement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  <p:sp>
        <p:nvSpPr>
          <p:cNvPr id="6" name="Zone de texte 2"/>
          <p:cNvSpPr txBox="1">
            <a:spLocks noChangeArrowheads="1"/>
          </p:cNvSpPr>
          <p:nvPr/>
        </p:nvSpPr>
        <p:spPr bwMode="auto">
          <a:xfrm>
            <a:off x="555551" y="2780928"/>
            <a:ext cx="400050" cy="3600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16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A" sz="2000" dirty="0"/>
          </a:p>
          <a:p>
            <a:pPr marL="720725" indent="0">
              <a:buNone/>
            </a:pPr>
            <a:endParaRPr lang="fr-CA" sz="2100" b="1" dirty="0" smtClean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800" b="1" cap="small" dirty="0"/>
              <a:t>l</a:t>
            </a:r>
            <a:r>
              <a:rPr lang="fr-CA" sz="2800" b="1" cap="small" dirty="0" smtClean="0"/>
              <a:t>es réglettes de correction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35" y="5517231"/>
            <a:ext cx="6546850" cy="89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655676" y="3764939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Opération intellectuelle associée à la question</a:t>
            </a:r>
            <a:endParaRPr lang="fr-CA" dirty="0"/>
          </a:p>
        </p:txBody>
      </p:sp>
      <p:sp>
        <p:nvSpPr>
          <p:cNvPr id="13" name="ZoneTexte 12"/>
          <p:cNvSpPr txBox="1"/>
          <p:nvPr/>
        </p:nvSpPr>
        <p:spPr>
          <a:xfrm>
            <a:off x="4211960" y="4365103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Barème de correction</a:t>
            </a:r>
            <a:endParaRPr lang="fr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983" y="1124744"/>
            <a:ext cx="6388100" cy="253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Connecteur en angle 13"/>
          <p:cNvCxnSpPr/>
          <p:nvPr/>
        </p:nvCxnSpPr>
        <p:spPr>
          <a:xfrm rot="5400000" flipH="1" flipV="1">
            <a:off x="1439652" y="2240868"/>
            <a:ext cx="2160240" cy="2088232"/>
          </a:xfrm>
          <a:prstGeom prst="bentConnector3">
            <a:avLst>
              <a:gd name="adj1" fmla="val 115417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èche vers le bas 31"/>
          <p:cNvSpPr/>
          <p:nvPr/>
        </p:nvSpPr>
        <p:spPr>
          <a:xfrm flipH="1" flipV="1">
            <a:off x="5206927" y="3676383"/>
            <a:ext cx="242313" cy="688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Flèche vers le bas 32"/>
          <p:cNvSpPr/>
          <p:nvPr/>
        </p:nvSpPr>
        <p:spPr>
          <a:xfrm rot="10800000" flipH="1" flipV="1">
            <a:off x="5223017" y="4736156"/>
            <a:ext cx="242313" cy="688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Flèche vers le bas 33"/>
          <p:cNvSpPr/>
          <p:nvPr/>
        </p:nvSpPr>
        <p:spPr>
          <a:xfrm rot="10800000" flipH="1" flipV="1">
            <a:off x="2627784" y="4736156"/>
            <a:ext cx="242313" cy="688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07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CA" sz="2000" dirty="0"/>
          </a:p>
          <a:p>
            <a:pPr marL="720725" indent="0">
              <a:buNone/>
            </a:pPr>
            <a:endParaRPr lang="fr-CA" sz="2100" b="1" dirty="0" smtClean="0"/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2800" b="1" cap="small" dirty="0"/>
              <a:t>i</a:t>
            </a:r>
            <a:r>
              <a:rPr lang="fr-CA" sz="2800" b="1" cap="small" dirty="0" smtClean="0"/>
              <a:t>nformations au sujet de l’examen du 17 juin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fr-CA" sz="2200" dirty="0" smtClean="0"/>
              <a:t>C’est un examen qui porte sur tous les thèmes vus en 2</a:t>
            </a:r>
            <a:r>
              <a:rPr lang="fr-CA" sz="2200" baseline="30000" dirty="0" smtClean="0"/>
              <a:t>e</a:t>
            </a:r>
            <a:r>
              <a:rPr lang="fr-CA" sz="2200" dirty="0" smtClean="0"/>
              <a:t> secondaire.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sz="2200" dirty="0" smtClean="0"/>
              <a:t>Un dossier documentaire et un cahier de l’élève vous seront remis.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sz="2200" dirty="0"/>
              <a:t>La durée est de 2 </a:t>
            </a:r>
            <a:r>
              <a:rPr lang="fr-CA" sz="2200" dirty="0" smtClean="0"/>
              <a:t>heures.</a:t>
            </a:r>
            <a:endParaRPr lang="fr-CA" sz="2200" dirty="0"/>
          </a:p>
          <a:p>
            <a:pPr marL="0" indent="0">
              <a:buNone/>
            </a:pPr>
            <a:endParaRPr lang="fr-CA" sz="2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r-CA" sz="2200" b="1" dirty="0" smtClean="0"/>
              <a:t>Partie 1 : </a:t>
            </a:r>
          </a:p>
          <a:p>
            <a:pPr indent="0">
              <a:buNone/>
            </a:pPr>
            <a:r>
              <a:rPr lang="fr-CA" sz="2200" dirty="0" smtClean="0"/>
              <a:t> - Valeur de 28 points</a:t>
            </a:r>
          </a:p>
          <a:p>
            <a:pPr indent="0">
              <a:buNone/>
            </a:pPr>
            <a:r>
              <a:rPr lang="fr-CA" sz="2200" dirty="0" smtClean="0"/>
              <a:t> - 15 questions courtes ou à court développement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sz="2200" b="1" dirty="0" smtClean="0"/>
              <a:t>Partie 2 </a:t>
            </a:r>
            <a:r>
              <a:rPr lang="fr-CA" sz="2200" b="1" dirty="0"/>
              <a:t>: </a:t>
            </a:r>
            <a:endParaRPr lang="fr-CA" sz="2200" b="1" dirty="0" smtClean="0"/>
          </a:p>
          <a:p>
            <a:pPr marL="0" indent="0">
              <a:buNone/>
            </a:pPr>
            <a:r>
              <a:rPr lang="fr-CA" sz="2200" dirty="0"/>
              <a:t> </a:t>
            </a:r>
            <a:r>
              <a:rPr lang="fr-CA" sz="2200" dirty="0" smtClean="0"/>
              <a:t>      - Valeur de 12 points</a:t>
            </a:r>
          </a:p>
          <a:p>
            <a:pPr marL="0" indent="0">
              <a:buNone/>
            </a:pPr>
            <a:r>
              <a:rPr lang="fr-CA" sz="2200" dirty="0"/>
              <a:t> </a:t>
            </a:r>
            <a:r>
              <a:rPr lang="fr-CA" sz="2200" dirty="0" smtClean="0"/>
              <a:t>      - 1 question à réponse élaborée (150 mots)</a:t>
            </a:r>
            <a:endParaRPr lang="fr-CA" sz="2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CA" sz="2000" dirty="0" smtClean="0"/>
              <a:t>      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CA" sz="2800" dirty="0" smtClean="0"/>
              <a:t>Bonne préparation et bon succès! 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46199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rré corné 5"/>
          <p:cNvSpPr/>
          <p:nvPr/>
        </p:nvSpPr>
        <p:spPr>
          <a:xfrm>
            <a:off x="899592" y="2903569"/>
            <a:ext cx="8398024" cy="1317519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sz="2000" b="1" dirty="0" smtClean="0"/>
              <a:t>Description :</a:t>
            </a:r>
            <a:r>
              <a:rPr lang="fr-CA" sz="2000" dirty="0" smtClean="0"/>
              <a:t> une question courte qui fait appel à des </a:t>
            </a:r>
            <a:r>
              <a:rPr lang="fr-CA" sz="2000" b="1" dirty="0" smtClean="0"/>
              <a:t>connaissances.</a:t>
            </a:r>
            <a:r>
              <a:rPr lang="fr-CA" sz="2000" dirty="0" smtClean="0"/>
              <a:t>                                                                        </a:t>
            </a:r>
            <a:r>
              <a:rPr lang="fr-CA" sz="2000" b="1" dirty="0" smtClean="0"/>
              <a:t>Valeur :</a:t>
            </a:r>
            <a:r>
              <a:rPr lang="fr-CA" sz="2000" dirty="0" smtClean="0"/>
              <a:t> un point </a:t>
            </a:r>
          </a:p>
          <a:p>
            <a:pPr marL="0" indent="0">
              <a:buNone/>
            </a:pPr>
            <a:endParaRPr lang="fr-CA" sz="2200" dirty="0" smtClean="0"/>
          </a:p>
          <a:p>
            <a:pPr marL="895350" lvl="0" indent="0" algn="just">
              <a:buNone/>
            </a:pPr>
            <a:endParaRPr lang="fr-CA" sz="2400" dirty="0"/>
          </a:p>
          <a:p>
            <a:pPr marL="895350" lvl="0" indent="0" algn="just">
              <a:buNone/>
            </a:pPr>
            <a:r>
              <a:rPr lang="fr-CA" sz="1800" dirty="0" smtClean="0"/>
              <a:t>À </a:t>
            </a:r>
            <a:r>
              <a:rPr lang="fr-CA" sz="1800" dirty="0"/>
              <a:t>l’aide du </a:t>
            </a:r>
            <a:r>
              <a:rPr lang="fr-CA" sz="1800" b="1" dirty="0"/>
              <a:t>document 1</a:t>
            </a:r>
            <a:r>
              <a:rPr lang="fr-CA" sz="1800" dirty="0"/>
              <a:t>, nommez l’invention qui a </a:t>
            </a:r>
            <a:r>
              <a:rPr lang="fr-CA" sz="1800" dirty="0" smtClean="0"/>
              <a:t>favorisé </a:t>
            </a:r>
            <a:r>
              <a:rPr lang="fr-CA" sz="1800" dirty="0"/>
              <a:t>l’industrialisation? </a:t>
            </a:r>
          </a:p>
          <a:p>
            <a:endParaRPr lang="fr-CA" sz="2200" dirty="0" smtClean="0"/>
          </a:p>
          <a:p>
            <a:endParaRPr lang="fr-CA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fr-CA" sz="2400" b="1" cap="small" dirty="0"/>
              <a:t>1</a:t>
            </a:r>
            <a:r>
              <a:rPr lang="fr-CA" sz="2400" b="1" cap="small" dirty="0" smtClean="0"/>
              <a:t>. </a:t>
            </a:r>
            <a:r>
              <a:rPr lang="fr-CA" sz="2800" b="1" cap="small" dirty="0"/>
              <a:t>établir un fait                       </a:t>
            </a:r>
            <a:r>
              <a:rPr lang="fr-CA" sz="2800" dirty="0"/>
              <a:t>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Zone de texte 2"/>
          <p:cNvSpPr txBox="1">
            <a:spLocks noChangeArrowheads="1"/>
          </p:cNvSpPr>
          <p:nvPr/>
        </p:nvSpPr>
        <p:spPr bwMode="auto">
          <a:xfrm>
            <a:off x="697170" y="2753338"/>
            <a:ext cx="400050" cy="161798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b="1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587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753778" y="3140968"/>
            <a:ext cx="8398024" cy="2160240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sz="2000" b="1" dirty="0"/>
              <a:t>Description :</a:t>
            </a:r>
            <a:r>
              <a:rPr lang="fr-CA" sz="2000" dirty="0"/>
              <a:t> une question courte où il faut identifier des caractéristiques à l’aide de </a:t>
            </a:r>
            <a:r>
              <a:rPr lang="fr-CA" sz="2000" b="1" dirty="0"/>
              <a:t>connaissances.                                                                                             Valeur :</a:t>
            </a:r>
            <a:r>
              <a:rPr lang="fr-CA" sz="2000" dirty="0"/>
              <a:t> deux points    </a:t>
            </a:r>
          </a:p>
          <a:p>
            <a:pPr marL="0" lvl="0" indent="0">
              <a:buNone/>
            </a:pPr>
            <a:endParaRPr lang="fr-CA" sz="2000" dirty="0" smtClean="0"/>
          </a:p>
          <a:p>
            <a:pPr marL="0" lvl="0" indent="0">
              <a:buNone/>
            </a:pPr>
            <a:endParaRPr lang="fr-CA" sz="2000" dirty="0"/>
          </a:p>
          <a:p>
            <a:pPr marL="720725" lvl="0" indent="0">
              <a:buNone/>
            </a:pPr>
            <a:r>
              <a:rPr lang="fr-CA" sz="1800" dirty="0" smtClean="0"/>
              <a:t>À </a:t>
            </a:r>
            <a:r>
              <a:rPr lang="fr-CA" sz="1800" dirty="0"/>
              <a:t>l’aide du </a:t>
            </a:r>
            <a:r>
              <a:rPr lang="fr-CA" sz="1800" b="1" dirty="0"/>
              <a:t>document 3</a:t>
            </a:r>
            <a:r>
              <a:rPr lang="fr-CA" sz="1800" dirty="0"/>
              <a:t>, donnez deux caractéristiques des conditions </a:t>
            </a:r>
            <a:r>
              <a:rPr lang="fr-CA" sz="1800" dirty="0" smtClean="0"/>
              <a:t>	de </a:t>
            </a:r>
            <a:r>
              <a:rPr lang="fr-CA" sz="1800" dirty="0"/>
              <a:t>travail au début de l’industrialisation.</a:t>
            </a:r>
          </a:p>
          <a:p>
            <a:pPr marL="720725" indent="0">
              <a:buNone/>
            </a:pPr>
            <a:r>
              <a:rPr lang="fr-CA" sz="2000" dirty="0"/>
              <a:t> </a:t>
            </a:r>
          </a:p>
          <a:p>
            <a:pPr marL="720725" indent="0">
              <a:buNone/>
            </a:pPr>
            <a:r>
              <a:rPr lang="fr-CA" sz="2000" dirty="0" smtClean="0"/>
              <a:t>	</a:t>
            </a:r>
            <a:r>
              <a:rPr lang="fr-CA" sz="1800" dirty="0" smtClean="0"/>
              <a:t>1</a:t>
            </a:r>
            <a:r>
              <a:rPr lang="fr-CA" sz="1800" baseline="30000" dirty="0" smtClean="0"/>
              <a:t>ère</a:t>
            </a:r>
            <a:r>
              <a:rPr lang="fr-CA" sz="1800" dirty="0" smtClean="0"/>
              <a:t> caractéristique: ____________________</a:t>
            </a:r>
            <a:endParaRPr lang="fr-CA" sz="1800" dirty="0"/>
          </a:p>
          <a:p>
            <a:pPr marL="720725" indent="0">
              <a:buNone/>
            </a:pPr>
            <a:r>
              <a:rPr lang="fr-CA" sz="1800" dirty="0"/>
              <a:t> </a:t>
            </a:r>
            <a:r>
              <a:rPr lang="fr-CA" sz="1800" dirty="0" smtClean="0"/>
              <a:t>	2</a:t>
            </a:r>
            <a:r>
              <a:rPr lang="fr-CA" sz="1800" baseline="30000" dirty="0" smtClean="0"/>
              <a:t>e</a:t>
            </a:r>
            <a:r>
              <a:rPr lang="fr-CA" sz="1800" dirty="0" smtClean="0"/>
              <a:t> </a:t>
            </a:r>
            <a:r>
              <a:rPr lang="fr-CA" sz="1800" dirty="0"/>
              <a:t>caractéristique : </a:t>
            </a:r>
            <a:r>
              <a:rPr lang="fr-CA" sz="1800" u="sng" dirty="0"/>
              <a:t> </a:t>
            </a:r>
            <a:r>
              <a:rPr lang="fr-CA" sz="1800" u="sng" dirty="0" smtClean="0"/>
              <a:t>____________________</a:t>
            </a:r>
            <a:endParaRPr lang="fr-CA" sz="1800" dirty="0"/>
          </a:p>
          <a:p>
            <a:pPr marL="720725" indent="0">
              <a:buNone/>
            </a:pPr>
            <a:r>
              <a:rPr lang="fr-CA" dirty="0"/>
              <a:t> </a:t>
            </a:r>
          </a:p>
          <a:p>
            <a:endParaRPr lang="fr-CA" dirty="0"/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400" b="1" cap="small" dirty="0" smtClean="0"/>
              <a:t>2. </a:t>
            </a:r>
            <a:r>
              <a:rPr lang="fr-CA" sz="2800" b="1" cap="small" dirty="0" smtClean="0"/>
              <a:t>caractériser une réalité historique 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  <p:sp>
        <p:nvSpPr>
          <p:cNvPr id="6" name="Zone de texte 2"/>
          <p:cNvSpPr txBox="1">
            <a:spLocks noChangeArrowheads="1"/>
          </p:cNvSpPr>
          <p:nvPr/>
        </p:nvSpPr>
        <p:spPr bwMode="auto">
          <a:xfrm>
            <a:off x="553753" y="2996952"/>
            <a:ext cx="400050" cy="244827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b="1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80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713864" y="2852936"/>
            <a:ext cx="8610663" cy="3096344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000" b="1" dirty="0"/>
              <a:t>Description :</a:t>
            </a:r>
            <a:r>
              <a:rPr lang="fr-CA" sz="2000" dirty="0"/>
              <a:t> une question de </a:t>
            </a:r>
            <a:r>
              <a:rPr lang="fr-CA" sz="2000" b="1" dirty="0"/>
              <a:t>compréhension</a:t>
            </a:r>
            <a:r>
              <a:rPr lang="fr-CA" sz="2000" dirty="0"/>
              <a:t> qui fait appel à l’association d’idées et de concepts.                                                                                                 </a:t>
            </a:r>
            <a:r>
              <a:rPr lang="fr-CA" sz="2000" b="1" dirty="0"/>
              <a:t>Valeur :</a:t>
            </a:r>
            <a:r>
              <a:rPr lang="fr-CA" sz="2000" dirty="0"/>
              <a:t> deux points       </a:t>
            </a:r>
          </a:p>
          <a:p>
            <a:pPr marL="720725" lvl="0" indent="0">
              <a:buNone/>
            </a:pPr>
            <a:endParaRPr lang="fr-CA" sz="2000" dirty="0" smtClean="0"/>
          </a:p>
          <a:p>
            <a:pPr marL="720725" lvl="0" indent="0" algn="just">
              <a:buNone/>
            </a:pPr>
            <a:r>
              <a:rPr lang="fr-CA" sz="1800" dirty="0" smtClean="0"/>
              <a:t>Le </a:t>
            </a:r>
            <a:r>
              <a:rPr lang="fr-CA" sz="1800" b="1" dirty="0"/>
              <a:t>document 4</a:t>
            </a:r>
            <a:r>
              <a:rPr lang="fr-CA" sz="1800" b="1" i="1" dirty="0"/>
              <a:t> </a:t>
            </a:r>
            <a:r>
              <a:rPr lang="fr-CA" sz="1800" dirty="0"/>
              <a:t>présente la position de </a:t>
            </a:r>
            <a:r>
              <a:rPr lang="fr-CA" sz="1800" dirty="0" smtClean="0"/>
              <a:t>Martin </a:t>
            </a:r>
            <a:r>
              <a:rPr lang="fr-CA" sz="1800" dirty="0"/>
              <a:t>Luther à l’endroit de l’Église catholique</a:t>
            </a:r>
            <a:r>
              <a:rPr lang="fr-CA" sz="1800" dirty="0" smtClean="0"/>
              <a:t>. Parmi </a:t>
            </a:r>
            <a:r>
              <a:rPr lang="fr-CA" sz="1800" dirty="0"/>
              <a:t>les caractéristiques du tableau ci-dessous, identifiez celles qui correspondent aux Églises réformées (protestantes).</a:t>
            </a:r>
            <a:r>
              <a:rPr lang="fr-CA" sz="1800" dirty="0" smtClean="0">
                <a:effectLst/>
              </a:rPr>
              <a:t> </a:t>
            </a:r>
            <a:endParaRPr lang="fr-CA" sz="1800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400" b="1" cap="small" dirty="0"/>
              <a:t>3</a:t>
            </a:r>
            <a:r>
              <a:rPr lang="fr-CA" sz="2400" b="1" cap="small" dirty="0" smtClean="0"/>
              <a:t>. </a:t>
            </a:r>
            <a:r>
              <a:rPr lang="fr-CA" sz="2800" b="1" cap="small" dirty="0" smtClean="0"/>
              <a:t>mettre en relation des faits 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  <p:sp>
        <p:nvSpPr>
          <p:cNvPr id="6" name="Zone de texte 2"/>
          <p:cNvSpPr txBox="1">
            <a:spLocks noChangeArrowheads="1"/>
          </p:cNvSpPr>
          <p:nvPr/>
        </p:nvSpPr>
        <p:spPr bwMode="auto">
          <a:xfrm>
            <a:off x="500915" y="2657694"/>
            <a:ext cx="400050" cy="345638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b="1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36638"/>
              </p:ext>
            </p:extLst>
          </p:nvPr>
        </p:nvGraphicFramePr>
        <p:xfrm>
          <a:off x="2411760" y="4149080"/>
          <a:ext cx="3911600" cy="1682496"/>
        </p:xfrm>
        <a:graphic>
          <a:graphicData uri="http://schemas.openxmlformats.org/drawingml/2006/table">
            <a:tbl>
              <a:tblPr firstRow="1" firstCol="1" bandRow="1"/>
              <a:tblGrid>
                <a:gridCol w="2372995"/>
                <a:gridCol w="1538605"/>
              </a:tblGrid>
              <a:tr h="133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600" b="1" dirty="0">
                          <a:effectLst/>
                          <a:latin typeface="Adobe Arabic"/>
                          <a:ea typeface="Calibri"/>
                          <a:cs typeface="Times New Roman"/>
                        </a:rPr>
                        <a:t>Caractéristiques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600" b="1">
                          <a:effectLst/>
                          <a:latin typeface="Adobe Arabic"/>
                          <a:ea typeface="Calibri"/>
                          <a:cs typeface="Times New Roman"/>
                        </a:rPr>
                        <a:t>Églises protestantes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9230">
                <a:tc>
                  <a:txBody>
                    <a:bodyPr/>
                    <a:lstStyle/>
                    <a:p>
                      <a:pPr marL="2057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effectLst/>
                          <a:latin typeface="Adobe Arabic"/>
                          <a:ea typeface="Times New Roman"/>
                          <a:cs typeface="Times New Roman"/>
                        </a:rPr>
                        <a:t>Contestation de l’autorité papale</a:t>
                      </a:r>
                      <a:endParaRPr lang="fr-CA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600">
                          <a:effectLst/>
                          <a:latin typeface="Adobe Arabic"/>
                          <a:ea typeface="Calibri"/>
                          <a:cs typeface="Times New Roman"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90">
                <a:tc>
                  <a:txBody>
                    <a:bodyPr/>
                    <a:lstStyle/>
                    <a:p>
                      <a:pPr marL="2057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effectLst/>
                          <a:latin typeface="Adobe Arabic"/>
                          <a:ea typeface="Times New Roman"/>
                          <a:cs typeface="Times New Roman"/>
                        </a:rPr>
                        <a:t>Lecture de la Bible par les croyants</a:t>
                      </a:r>
                      <a:endParaRPr lang="fr-CA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600">
                          <a:effectLst/>
                          <a:latin typeface="Adobe Arabic"/>
                          <a:ea typeface="Calibri"/>
                          <a:cs typeface="Times New Roman"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95">
                <a:tc>
                  <a:txBody>
                    <a:bodyPr/>
                    <a:lstStyle/>
                    <a:p>
                      <a:pPr marL="2057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>
                          <a:effectLst/>
                          <a:latin typeface="Adobe Arabic"/>
                          <a:ea typeface="Times New Roman"/>
                          <a:cs typeface="Times New Roman"/>
                        </a:rPr>
                        <a:t>L’achat d’indulgences</a:t>
                      </a:r>
                      <a:endParaRPr lang="fr-CA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600">
                          <a:effectLst/>
                          <a:latin typeface="Adobe Arabic"/>
                          <a:ea typeface="Calibri"/>
                          <a:cs typeface="Times New Roman"/>
                        </a:rPr>
                        <a:t> </a:t>
                      </a:r>
                      <a:endParaRPr lang="fr-C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195">
                <a:tc>
                  <a:txBody>
                    <a:bodyPr/>
                    <a:lstStyle/>
                    <a:p>
                      <a:pPr marL="2057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600" dirty="0">
                          <a:effectLst/>
                          <a:latin typeface="Adobe Arabic"/>
                          <a:ea typeface="Times New Roman"/>
                          <a:cs typeface="Times New Roman"/>
                        </a:rPr>
                        <a:t>L’achat des sacrements </a:t>
                      </a:r>
                      <a:endParaRPr lang="fr-CA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CA" sz="1600" dirty="0">
                          <a:effectLst/>
                          <a:latin typeface="Adobe Arabic"/>
                          <a:ea typeface="Calibri"/>
                          <a:cs typeface="Times New Roman"/>
                        </a:rPr>
                        <a:t> </a:t>
                      </a:r>
                      <a:endParaRPr lang="fr-C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19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690854" y="2780927"/>
            <a:ext cx="8506544" cy="3384377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000" b="1" dirty="0"/>
              <a:t>Description :</a:t>
            </a:r>
            <a:r>
              <a:rPr lang="fr-CA" sz="2000" dirty="0"/>
              <a:t> une question où il faut ordonner </a:t>
            </a:r>
            <a:r>
              <a:rPr lang="fr-CA" sz="2000" dirty="0" smtClean="0"/>
              <a:t>des événements dans </a:t>
            </a:r>
            <a:r>
              <a:rPr lang="fr-CA" sz="2000" dirty="0"/>
              <a:t>le </a:t>
            </a:r>
            <a:r>
              <a:rPr lang="fr-CA" sz="2000" dirty="0" smtClean="0"/>
              <a:t>temps.                                                         </a:t>
            </a:r>
            <a:r>
              <a:rPr lang="fr-CA" sz="2000" b="1" dirty="0"/>
              <a:t>Valeur :</a:t>
            </a:r>
            <a:r>
              <a:rPr lang="fr-CA" sz="2000" dirty="0"/>
              <a:t> un ou deux points </a:t>
            </a:r>
          </a:p>
          <a:p>
            <a:pPr marL="715963" indent="0">
              <a:buNone/>
            </a:pPr>
            <a:endParaRPr lang="fr-CA" sz="2000" dirty="0" smtClean="0"/>
          </a:p>
          <a:p>
            <a:pPr marL="715963" indent="0">
              <a:buNone/>
            </a:pPr>
            <a:endParaRPr lang="fr-CA" sz="2000" dirty="0"/>
          </a:p>
          <a:p>
            <a:pPr marL="715963" indent="0">
              <a:buNone/>
            </a:pPr>
            <a:r>
              <a:rPr lang="fr-CA" sz="1800" dirty="0" smtClean="0"/>
              <a:t>Placez </a:t>
            </a:r>
            <a:r>
              <a:rPr lang="fr-CA" sz="1800" dirty="0"/>
              <a:t>les </a:t>
            </a:r>
            <a:r>
              <a:rPr lang="fr-CA" sz="1800" b="1" dirty="0"/>
              <a:t>documents 1 à 4</a:t>
            </a:r>
            <a:r>
              <a:rPr lang="fr-CA" sz="1800" dirty="0"/>
              <a:t> en ordre chronologique dans la ligne du temps ci-dessous</a:t>
            </a:r>
            <a:endParaRPr lang="fr-CA" sz="1800" dirty="0" smtClean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400" b="1" cap="small" dirty="0" smtClean="0"/>
              <a:t>4. </a:t>
            </a:r>
            <a:r>
              <a:rPr lang="fr-CA" sz="2800" b="1" cap="small" dirty="0"/>
              <a:t>s</a:t>
            </a:r>
            <a:r>
              <a:rPr lang="fr-CA" sz="2800" b="1" cap="small" dirty="0" smtClean="0"/>
              <a:t>ituer dans le temps et dans l’espace 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  <p:grpSp>
        <p:nvGrpSpPr>
          <p:cNvPr id="8" name="Groupe 7"/>
          <p:cNvGrpSpPr>
            <a:grpSpLocks/>
          </p:cNvGrpSpPr>
          <p:nvPr/>
        </p:nvGrpSpPr>
        <p:grpSpPr bwMode="auto">
          <a:xfrm>
            <a:off x="2980561" y="3362542"/>
            <a:ext cx="5232046" cy="754389"/>
            <a:chOff x="2060" y="9200"/>
            <a:chExt cx="8836" cy="1223"/>
          </a:xfrm>
        </p:grpSpPr>
        <p:sp>
          <p:nvSpPr>
            <p:cNvPr id="9" name="Text Box 67"/>
            <p:cNvSpPr txBox="1">
              <a:spLocks noChangeArrowheads="1"/>
            </p:cNvSpPr>
            <p:nvPr/>
          </p:nvSpPr>
          <p:spPr bwMode="auto">
            <a:xfrm>
              <a:off x="2083" y="9597"/>
              <a:ext cx="117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CA" sz="1100" dirty="0">
                  <a:effectLst/>
                  <a:latin typeface="Calibri"/>
                  <a:ea typeface="Calibri"/>
                  <a:cs typeface="Times New Roman"/>
                </a:rPr>
                <a:t>1750</a:t>
              </a:r>
            </a:p>
          </p:txBody>
        </p:sp>
        <p:sp>
          <p:nvSpPr>
            <p:cNvPr id="10" name="Oval 68"/>
            <p:cNvSpPr>
              <a:spLocks noChangeArrowheads="1"/>
            </p:cNvSpPr>
            <p:nvPr/>
          </p:nvSpPr>
          <p:spPr bwMode="auto">
            <a:xfrm>
              <a:off x="2484" y="10218"/>
              <a:ext cx="135" cy="16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CA"/>
            </a:p>
          </p:txBody>
        </p:sp>
        <p:sp>
          <p:nvSpPr>
            <p:cNvPr id="11" name="Oval 69"/>
            <p:cNvSpPr>
              <a:spLocks noChangeArrowheads="1"/>
            </p:cNvSpPr>
            <p:nvPr/>
          </p:nvSpPr>
          <p:spPr bwMode="auto">
            <a:xfrm>
              <a:off x="9000" y="10218"/>
              <a:ext cx="135" cy="16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CA"/>
            </a:p>
          </p:txBody>
        </p:sp>
        <p:sp>
          <p:nvSpPr>
            <p:cNvPr id="12" name="Text Box 70"/>
            <p:cNvSpPr txBox="1">
              <a:spLocks noChangeArrowheads="1"/>
            </p:cNvSpPr>
            <p:nvPr/>
          </p:nvSpPr>
          <p:spPr bwMode="auto">
            <a:xfrm>
              <a:off x="8517" y="9597"/>
              <a:ext cx="117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fr-CA" sz="1100">
                  <a:effectLst/>
                  <a:latin typeface="Calibri"/>
                  <a:ea typeface="Calibri"/>
                  <a:cs typeface="Times New Roman"/>
                </a:rPr>
                <a:t>1800</a:t>
              </a:r>
            </a:p>
          </p:txBody>
        </p:sp>
        <p:sp>
          <p:nvSpPr>
            <p:cNvPr id="13" name="Oval 71"/>
            <p:cNvSpPr>
              <a:spLocks noChangeArrowheads="1"/>
            </p:cNvSpPr>
            <p:nvPr/>
          </p:nvSpPr>
          <p:spPr bwMode="auto">
            <a:xfrm>
              <a:off x="3253" y="9449"/>
              <a:ext cx="720" cy="72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CA"/>
            </a:p>
          </p:txBody>
        </p:sp>
        <p:sp>
          <p:nvSpPr>
            <p:cNvPr id="14" name="Oval 72"/>
            <p:cNvSpPr>
              <a:spLocks noChangeArrowheads="1"/>
            </p:cNvSpPr>
            <p:nvPr/>
          </p:nvSpPr>
          <p:spPr bwMode="auto">
            <a:xfrm>
              <a:off x="4805" y="9449"/>
              <a:ext cx="720" cy="72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CA"/>
            </a:p>
          </p:txBody>
        </p:sp>
        <p:sp>
          <p:nvSpPr>
            <p:cNvPr id="15" name="Oval 73"/>
            <p:cNvSpPr>
              <a:spLocks noChangeArrowheads="1"/>
            </p:cNvSpPr>
            <p:nvPr/>
          </p:nvSpPr>
          <p:spPr bwMode="auto">
            <a:xfrm>
              <a:off x="6342" y="9449"/>
              <a:ext cx="720" cy="72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Bef>
                  <a:spcPts val="300"/>
                </a:spcBef>
                <a:spcAft>
                  <a:spcPts val="1000"/>
                </a:spcAft>
              </a:pPr>
              <a:r>
                <a:rPr lang="fr-CA" sz="1100" b="1">
                  <a:effectLst/>
                  <a:latin typeface="Calibri"/>
                  <a:ea typeface="Calibri"/>
                  <a:cs typeface="Times New Roman"/>
                </a:rPr>
                <a:t>1</a:t>
              </a:r>
              <a:endParaRPr lang="fr-CA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6" name="Oval 74"/>
            <p:cNvSpPr>
              <a:spLocks noChangeArrowheads="1"/>
            </p:cNvSpPr>
            <p:nvPr/>
          </p:nvSpPr>
          <p:spPr bwMode="auto">
            <a:xfrm>
              <a:off x="7974" y="9449"/>
              <a:ext cx="720" cy="720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CA"/>
            </a:p>
          </p:txBody>
        </p:sp>
        <p:grpSp>
          <p:nvGrpSpPr>
            <p:cNvPr id="17" name="Group 75"/>
            <p:cNvGrpSpPr>
              <a:grpSpLocks/>
            </p:cNvGrpSpPr>
            <p:nvPr/>
          </p:nvGrpSpPr>
          <p:grpSpPr bwMode="auto">
            <a:xfrm>
              <a:off x="2060" y="9200"/>
              <a:ext cx="8836" cy="1223"/>
              <a:chOff x="2060" y="9200"/>
              <a:chExt cx="8836" cy="1223"/>
            </a:xfrm>
          </p:grpSpPr>
          <p:cxnSp>
            <p:nvCxnSpPr>
              <p:cNvPr id="18" name="Line 76"/>
              <p:cNvCxnSpPr/>
              <p:nvPr/>
            </p:nvCxnSpPr>
            <p:spPr bwMode="auto">
              <a:xfrm rot="10800000" flipH="1">
                <a:off x="2216" y="10295"/>
                <a:ext cx="7471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Line 77"/>
              <p:cNvCxnSpPr/>
              <p:nvPr/>
            </p:nvCxnSpPr>
            <p:spPr bwMode="auto">
              <a:xfrm rot="10800000" flipH="1">
                <a:off x="2226" y="9347"/>
                <a:ext cx="742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" name="AutoShape 78"/>
              <p:cNvSpPr>
                <a:spLocks noChangeArrowheads="1"/>
              </p:cNvSpPr>
              <p:nvPr/>
            </p:nvSpPr>
            <p:spPr bwMode="auto">
              <a:xfrm rot="5400000">
                <a:off x="9662" y="9190"/>
                <a:ext cx="1223" cy="1244"/>
              </a:xfrm>
              <a:prstGeom prst="triangle">
                <a:avLst>
                  <a:gd name="adj" fmla="val 44222"/>
                </a:avLst>
              </a:prstGeom>
              <a:solidFill>
                <a:srgbClr val="1C1C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CA"/>
              </a:p>
            </p:txBody>
          </p:sp>
          <p:sp>
            <p:nvSpPr>
              <p:cNvPr id="21" name="Freeform 79"/>
              <p:cNvSpPr>
                <a:spLocks/>
              </p:cNvSpPr>
              <p:nvPr/>
            </p:nvSpPr>
            <p:spPr bwMode="auto">
              <a:xfrm rot="10800000" flipH="1">
                <a:off x="2060" y="9351"/>
                <a:ext cx="192" cy="937"/>
              </a:xfrm>
              <a:custGeom>
                <a:avLst/>
                <a:gdLst>
                  <a:gd name="T0" fmla="*/ 142 w 165"/>
                  <a:gd name="T1" fmla="*/ 0 h 570"/>
                  <a:gd name="T2" fmla="*/ 75 w 165"/>
                  <a:gd name="T3" fmla="*/ 75 h 570"/>
                  <a:gd name="T4" fmla="*/ 30 w 165"/>
                  <a:gd name="T5" fmla="*/ 120 h 570"/>
                  <a:gd name="T6" fmla="*/ 165 w 165"/>
                  <a:gd name="T7" fmla="*/ 195 h 570"/>
                  <a:gd name="T8" fmla="*/ 0 w 165"/>
                  <a:gd name="T9" fmla="*/ 270 h 570"/>
                  <a:gd name="T10" fmla="*/ 142 w 165"/>
                  <a:gd name="T11" fmla="*/ 375 h 570"/>
                  <a:gd name="T12" fmla="*/ 0 w 165"/>
                  <a:gd name="T13" fmla="*/ 510 h 570"/>
                  <a:gd name="T14" fmla="*/ 157 w 165"/>
                  <a:gd name="T15" fmla="*/ 570 h 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5" h="570">
                    <a:moveTo>
                      <a:pt x="142" y="0"/>
                    </a:moveTo>
                    <a:cubicBezTo>
                      <a:pt x="123" y="28"/>
                      <a:pt x="87" y="48"/>
                      <a:pt x="75" y="75"/>
                    </a:cubicBezTo>
                    <a:lnTo>
                      <a:pt x="30" y="120"/>
                    </a:lnTo>
                    <a:lnTo>
                      <a:pt x="165" y="195"/>
                    </a:lnTo>
                    <a:lnTo>
                      <a:pt x="0" y="270"/>
                    </a:lnTo>
                    <a:lnTo>
                      <a:pt x="142" y="375"/>
                    </a:lnTo>
                    <a:lnTo>
                      <a:pt x="0" y="510"/>
                    </a:lnTo>
                    <a:lnTo>
                      <a:pt x="157" y="57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fr-CA"/>
              </a:p>
            </p:txBody>
          </p:sp>
        </p:grpSp>
      </p:grp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28575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943600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3600" algn="r"/>
              </a:tabLst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87624" y="4473115"/>
            <a:ext cx="7056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CA" dirty="0"/>
              <a:t>Sur cette ligne du temps, </a:t>
            </a:r>
            <a:r>
              <a:rPr lang="fr-CA" dirty="0" smtClean="0"/>
              <a:t>encerclez la lettre correspondant </a:t>
            </a:r>
            <a:r>
              <a:rPr lang="fr-CA" smtClean="0"/>
              <a:t>au début de </a:t>
            </a:r>
            <a:r>
              <a:rPr lang="fr-CA" dirty="0"/>
              <a:t>l’industrialisation en Grande-Bretagne.</a:t>
            </a:r>
          </a:p>
        </p:txBody>
      </p:sp>
      <p:pic>
        <p:nvPicPr>
          <p:cNvPr id="24" name="Image 2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560" y="5158531"/>
            <a:ext cx="5020310" cy="866775"/>
          </a:xfrm>
          <a:prstGeom prst="rect">
            <a:avLst/>
          </a:prstGeom>
        </p:spPr>
      </p:pic>
      <p:sp>
        <p:nvSpPr>
          <p:cNvPr id="26" name="Zone de texte 2"/>
          <p:cNvSpPr txBox="1">
            <a:spLocks noChangeArrowheads="1"/>
          </p:cNvSpPr>
          <p:nvPr/>
        </p:nvSpPr>
        <p:spPr bwMode="auto">
          <a:xfrm>
            <a:off x="505843" y="2564904"/>
            <a:ext cx="438150" cy="381642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b="1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72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39342"/>
            <a:ext cx="8229600" cy="4525963"/>
          </a:xfrm>
        </p:spPr>
        <p:txBody>
          <a:bodyPr>
            <a:normAutofit/>
          </a:bodyPr>
          <a:lstStyle/>
          <a:p>
            <a:pPr marL="92075" indent="0">
              <a:buNone/>
            </a:pPr>
            <a:r>
              <a:rPr lang="fr-CA" sz="2000" b="1" dirty="0" smtClean="0"/>
              <a:t>Description</a:t>
            </a:r>
            <a:r>
              <a:rPr lang="fr-CA" sz="2000" b="1" dirty="0"/>
              <a:t> :</a:t>
            </a:r>
            <a:r>
              <a:rPr lang="fr-CA" sz="2000" dirty="0"/>
              <a:t> une question d’</a:t>
            </a:r>
            <a:r>
              <a:rPr lang="fr-CA" sz="2000" b="1" dirty="0"/>
              <a:t>analyse</a:t>
            </a:r>
            <a:r>
              <a:rPr lang="fr-CA" sz="2000" dirty="0"/>
              <a:t> où il faut dégager des similitudes et </a:t>
            </a:r>
            <a:r>
              <a:rPr lang="fr-CA" sz="2000" dirty="0" smtClean="0"/>
              <a:t> des  différences</a:t>
            </a:r>
            <a:r>
              <a:rPr lang="fr-CA" sz="2000" dirty="0"/>
              <a:t>.                                                                                </a:t>
            </a:r>
            <a:r>
              <a:rPr lang="fr-CA" sz="2000" dirty="0" smtClean="0"/>
              <a:t>                                   </a:t>
            </a:r>
            <a:r>
              <a:rPr lang="fr-CA" sz="2000" b="1" dirty="0" smtClean="0"/>
              <a:t>Valeur</a:t>
            </a:r>
            <a:r>
              <a:rPr lang="fr-CA" sz="2000" b="1" dirty="0"/>
              <a:t> :</a:t>
            </a:r>
            <a:r>
              <a:rPr lang="fr-CA" sz="2000" dirty="0"/>
              <a:t> un point                          </a:t>
            </a:r>
          </a:p>
          <a:p>
            <a:pPr marL="0" indent="0">
              <a:buNone/>
            </a:pPr>
            <a:endParaRPr lang="fr-CA" dirty="0"/>
          </a:p>
          <a:p>
            <a:endParaRPr lang="fr-CA" sz="1700" dirty="0" smtClean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400" b="1" cap="small" dirty="0"/>
              <a:t>5</a:t>
            </a:r>
            <a:r>
              <a:rPr lang="fr-CA" sz="2400" b="1" cap="small" dirty="0" smtClean="0"/>
              <a:t>. </a:t>
            </a:r>
            <a:r>
              <a:rPr lang="fr-CA" sz="2800" b="1" cap="small" dirty="0" smtClean="0"/>
              <a:t>établir des comparaisons 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19445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rré corné 5"/>
          <p:cNvSpPr/>
          <p:nvPr/>
        </p:nvSpPr>
        <p:spPr>
          <a:xfrm>
            <a:off x="691646" y="3140967"/>
            <a:ext cx="8506544" cy="2160241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1926" y="1484784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fr-CA" sz="2000" b="1" dirty="0"/>
              <a:t>Description :</a:t>
            </a:r>
            <a:r>
              <a:rPr lang="fr-CA" sz="2000" dirty="0"/>
              <a:t> une question d’</a:t>
            </a:r>
            <a:r>
              <a:rPr lang="fr-CA" sz="2000" b="1" dirty="0"/>
              <a:t>analyse</a:t>
            </a:r>
            <a:r>
              <a:rPr lang="fr-CA" sz="2000" dirty="0"/>
              <a:t> où il faut dégager des causes et/ou des conséquences.                                                        </a:t>
            </a:r>
            <a:r>
              <a:rPr lang="fr-CA" sz="2000" dirty="0" smtClean="0"/>
              <a:t>                                                        </a:t>
            </a:r>
            <a:r>
              <a:rPr lang="fr-CA" sz="2000" b="1" dirty="0" smtClean="0"/>
              <a:t>Valeur</a:t>
            </a:r>
            <a:r>
              <a:rPr lang="fr-CA" sz="2000" b="1" dirty="0"/>
              <a:t> :</a:t>
            </a:r>
            <a:r>
              <a:rPr lang="fr-CA" sz="2000" dirty="0"/>
              <a:t> deux points  </a:t>
            </a:r>
            <a:endParaRPr lang="fr-CA" sz="2000" dirty="0" smtClean="0"/>
          </a:p>
          <a:p>
            <a:pPr marL="0" lvl="0" indent="0">
              <a:buNone/>
            </a:pPr>
            <a:endParaRPr lang="fr-CA" sz="2000" dirty="0" smtClean="0"/>
          </a:p>
          <a:p>
            <a:pPr marL="0" lvl="0" indent="0">
              <a:buNone/>
            </a:pPr>
            <a:endParaRPr lang="fr-CA" sz="2000" dirty="0"/>
          </a:p>
          <a:p>
            <a:pPr marL="720725" lvl="0" indent="0">
              <a:buNone/>
            </a:pPr>
            <a:r>
              <a:rPr lang="fr-CA" sz="1800" dirty="0" smtClean="0"/>
              <a:t>Parmi </a:t>
            </a:r>
            <a:r>
              <a:rPr lang="fr-CA" sz="1800" dirty="0"/>
              <a:t>les énoncés ci-dessous, cochez deux conséquences du système </a:t>
            </a:r>
            <a:r>
              <a:rPr lang="fr-CA" sz="1800" dirty="0" smtClean="0"/>
              <a:t>commercial </a:t>
            </a:r>
            <a:r>
              <a:rPr lang="fr-CA" sz="1800" dirty="0"/>
              <a:t>mis en place par les puissances européennes. </a:t>
            </a:r>
            <a:endParaRPr lang="fr-CA" sz="1800" dirty="0" smtClean="0"/>
          </a:p>
          <a:p>
            <a:pPr marL="720725" lvl="0" indent="0">
              <a:buNone/>
            </a:pPr>
            <a:r>
              <a:rPr lang="fr-CA" sz="1800" dirty="0" smtClean="0"/>
              <a:t>	</a:t>
            </a:r>
            <a:r>
              <a:rPr lang="fr-CA" sz="1500" dirty="0" smtClean="0"/>
              <a:t>1. L’enrichissement économique est important pour les colonies.</a:t>
            </a:r>
          </a:p>
          <a:p>
            <a:pPr marL="720725" lvl="0" indent="0">
              <a:buNone/>
            </a:pPr>
            <a:r>
              <a:rPr lang="fr-CA" sz="1500" dirty="0" smtClean="0"/>
              <a:t>	2. Le rôle des colonies se réduit à l’exploitation de leurs ressources.</a:t>
            </a:r>
          </a:p>
          <a:p>
            <a:pPr marL="720725" lvl="0" indent="0">
              <a:buNone/>
            </a:pPr>
            <a:r>
              <a:rPr lang="fr-CA" sz="1500" dirty="0" smtClean="0"/>
              <a:t>	3. Le </a:t>
            </a:r>
            <a:r>
              <a:rPr lang="fr-CA" sz="1500" dirty="0"/>
              <a:t>développement économique des colonies est limité.</a:t>
            </a:r>
          </a:p>
          <a:p>
            <a:pPr marL="720725" lvl="0" indent="0">
              <a:buNone/>
            </a:pPr>
            <a:r>
              <a:rPr lang="fr-CA" sz="1500" dirty="0" smtClean="0"/>
              <a:t>	4. La </a:t>
            </a:r>
            <a:r>
              <a:rPr lang="fr-CA" sz="1500" dirty="0"/>
              <a:t>transformation des ressources se fait dans les colonies.</a:t>
            </a:r>
          </a:p>
          <a:p>
            <a:pPr marL="0" lvl="0" indent="0">
              <a:buNone/>
            </a:pPr>
            <a:endParaRPr lang="fr-CA" sz="2000" dirty="0"/>
          </a:p>
          <a:p>
            <a:pPr marL="0" indent="0">
              <a:buNone/>
            </a:pPr>
            <a:r>
              <a:rPr lang="fr-CA" sz="2000" dirty="0" smtClean="0"/>
              <a:t>      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200" b="1" cap="small" dirty="0" smtClean="0"/>
              <a:t>6. </a:t>
            </a:r>
            <a:r>
              <a:rPr lang="fr-CA" sz="2500" b="1" cap="small" dirty="0" smtClean="0"/>
              <a:t>déterminer des facteurs explicatifs et des conséquences                      </a:t>
            </a:r>
            <a:r>
              <a:rPr lang="fr-CA" sz="2500" dirty="0" smtClean="0"/>
              <a:t>                                                                                                                                           </a:t>
            </a:r>
            <a:endParaRPr lang="fr-CA" sz="2500" dirty="0"/>
          </a:p>
        </p:txBody>
      </p:sp>
      <p:sp>
        <p:nvSpPr>
          <p:cNvPr id="7" name="Zone de texte 2"/>
          <p:cNvSpPr txBox="1">
            <a:spLocks noChangeArrowheads="1"/>
          </p:cNvSpPr>
          <p:nvPr/>
        </p:nvSpPr>
        <p:spPr bwMode="auto">
          <a:xfrm>
            <a:off x="491621" y="2996952"/>
            <a:ext cx="400050" cy="244827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94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707308" y="2869265"/>
            <a:ext cx="8617220" cy="1639855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000" b="1" dirty="0" smtClean="0"/>
              <a:t>Description</a:t>
            </a:r>
            <a:r>
              <a:rPr lang="fr-CA" sz="2000" b="1" dirty="0"/>
              <a:t> :</a:t>
            </a:r>
            <a:r>
              <a:rPr lang="fr-CA" sz="2000" dirty="0"/>
              <a:t> une question d’</a:t>
            </a:r>
            <a:r>
              <a:rPr lang="fr-CA" sz="2000" b="1" dirty="0"/>
              <a:t>analyse</a:t>
            </a:r>
            <a:r>
              <a:rPr lang="fr-CA" sz="2000" dirty="0"/>
              <a:t> où il faut cerner sur une longue période des constances et des différences.                                                                                                                                               </a:t>
            </a:r>
            <a:r>
              <a:rPr lang="fr-CA" sz="2000" b="1" dirty="0" smtClean="0"/>
              <a:t>Valeur</a:t>
            </a:r>
            <a:r>
              <a:rPr lang="fr-CA" sz="2000" b="1" dirty="0"/>
              <a:t> :</a:t>
            </a:r>
            <a:r>
              <a:rPr lang="fr-CA" sz="2000" dirty="0"/>
              <a:t> deux points </a:t>
            </a:r>
            <a:endParaRPr lang="fr-CA" sz="2000" dirty="0" smtClean="0"/>
          </a:p>
          <a:p>
            <a:pPr marL="0" indent="0">
              <a:buNone/>
            </a:pPr>
            <a:endParaRPr lang="fr-CA" sz="2000" dirty="0"/>
          </a:p>
          <a:p>
            <a:pPr marL="720725" indent="0">
              <a:buNone/>
            </a:pPr>
            <a:endParaRPr lang="fr-FR" sz="1800" dirty="0" smtClean="0"/>
          </a:p>
          <a:p>
            <a:pPr marL="720725" indent="0" algn="just">
              <a:buNone/>
            </a:pPr>
            <a:r>
              <a:rPr lang="fr-FR" sz="1800" dirty="0" smtClean="0"/>
              <a:t>À </a:t>
            </a:r>
            <a:r>
              <a:rPr lang="fr-FR" sz="1800" dirty="0"/>
              <a:t>l’aide des </a:t>
            </a:r>
            <a:r>
              <a:rPr lang="fr-FR" sz="1800" b="1" dirty="0"/>
              <a:t>documents 1 et 2</a:t>
            </a:r>
            <a:r>
              <a:rPr lang="fr-FR" sz="1800" dirty="0"/>
              <a:t>, nommez deux changements qui surviennent entre le Moyen-Âge et la Renaissance : un dans le domaine de l’art et un autre dans celui de l’architecture.</a:t>
            </a:r>
            <a:endParaRPr lang="fr-CA" sz="1800" dirty="0"/>
          </a:p>
          <a:p>
            <a:pPr marL="0" indent="0">
              <a:buNone/>
            </a:pPr>
            <a:endParaRPr lang="fr-CA" sz="2000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493919" y="260648"/>
            <a:ext cx="8229600" cy="1143000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200" b="1" cap="small" dirty="0"/>
              <a:t>7</a:t>
            </a:r>
            <a:r>
              <a:rPr lang="fr-CA" sz="2200" b="1" cap="small" dirty="0" smtClean="0"/>
              <a:t>. </a:t>
            </a:r>
            <a:r>
              <a:rPr lang="fr-CA" sz="2500" b="1" cap="small" dirty="0" smtClean="0"/>
              <a:t>déterminer des éléments de continuité et des changements                      </a:t>
            </a:r>
            <a:r>
              <a:rPr lang="fr-CA" sz="2500" dirty="0" smtClean="0"/>
              <a:t>                                                                                                                                           </a:t>
            </a:r>
            <a:endParaRPr lang="fr-CA" sz="2500" dirty="0"/>
          </a:p>
        </p:txBody>
      </p:sp>
      <p:sp>
        <p:nvSpPr>
          <p:cNvPr id="6" name="Zone de texte 2"/>
          <p:cNvSpPr txBox="1">
            <a:spLocks noChangeArrowheads="1"/>
          </p:cNvSpPr>
          <p:nvPr/>
        </p:nvSpPr>
        <p:spPr bwMode="auto">
          <a:xfrm>
            <a:off x="502520" y="2786544"/>
            <a:ext cx="409575" cy="186659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09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755576" y="2924944"/>
            <a:ext cx="8506544" cy="2664296"/>
          </a:xfrm>
          <a:prstGeom prst="foldedCorner">
            <a:avLst/>
          </a:prstGeo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000" b="1" dirty="0"/>
              <a:t>Description :</a:t>
            </a:r>
            <a:r>
              <a:rPr lang="fr-CA" sz="2000" dirty="0"/>
              <a:t> une question d’</a:t>
            </a:r>
            <a:r>
              <a:rPr lang="fr-CA" sz="2000" b="1" dirty="0"/>
              <a:t>analyse</a:t>
            </a:r>
            <a:r>
              <a:rPr lang="fr-CA" sz="2000" dirty="0"/>
              <a:t> où il faut faire des liens logiques entre trois éléments.                                                     </a:t>
            </a:r>
            <a:r>
              <a:rPr lang="fr-CA" sz="2000" dirty="0" smtClean="0"/>
              <a:t>                                                                      </a:t>
            </a:r>
            <a:r>
              <a:rPr lang="fr-CA" sz="2000" b="1" dirty="0" smtClean="0"/>
              <a:t>Valeur</a:t>
            </a:r>
            <a:r>
              <a:rPr lang="fr-CA" sz="2000" b="1" dirty="0"/>
              <a:t> :</a:t>
            </a:r>
            <a:r>
              <a:rPr lang="fr-CA" sz="2000" dirty="0"/>
              <a:t> trois points   </a:t>
            </a:r>
            <a:endParaRPr lang="fr-CA" sz="2000" dirty="0" smtClean="0"/>
          </a:p>
          <a:p>
            <a:pPr marL="0" indent="0">
              <a:buNone/>
            </a:pPr>
            <a:endParaRPr lang="fr-CA" sz="2000" dirty="0"/>
          </a:p>
          <a:p>
            <a:pPr marL="457200" lvl="1" indent="0">
              <a:buNone/>
            </a:pPr>
            <a:endParaRPr lang="fr-CA" sz="1800" dirty="0" smtClean="0"/>
          </a:p>
          <a:p>
            <a:pPr marL="720725" lvl="1" indent="0" algn="just">
              <a:buNone/>
            </a:pPr>
            <a:r>
              <a:rPr lang="fr-CA" sz="1800" dirty="0" smtClean="0"/>
              <a:t>Expliquez </a:t>
            </a:r>
            <a:r>
              <a:rPr lang="fr-CA" sz="1800" dirty="0"/>
              <a:t>en quoi le contexte d’avant la Révolution américaine ainsi que les différents acteurs qui y ont joué un rôle ont eu un impact sur cette révolution. Expliquez aussi les conséquences de cette dernière. Dans votre réponse, vous devez préciser ce qui lie les éléments ci-dessous et les relier entre eux. </a:t>
            </a:r>
            <a:endParaRPr lang="fr-CA" sz="1800" dirty="0" smtClean="0"/>
          </a:p>
          <a:p>
            <a:pPr marL="1081088" lvl="1" indent="-185738">
              <a:buFont typeface="Arial" panose="020B0604020202020204" pitchFamily="34" charset="0"/>
              <a:buChar char="•"/>
            </a:pPr>
            <a:r>
              <a:rPr lang="fr-CA" sz="1600" dirty="0" smtClean="0"/>
              <a:t>Le </a:t>
            </a:r>
            <a:r>
              <a:rPr lang="fr-CA" sz="1600" dirty="0"/>
              <a:t>contexte dans les Treize colonies avant la Révolution</a:t>
            </a:r>
          </a:p>
          <a:p>
            <a:pPr marL="1081088" lvl="1" indent="-185738">
              <a:buFont typeface="Arial" panose="020B0604020202020204" pitchFamily="34" charset="0"/>
              <a:buChar char="•"/>
            </a:pPr>
            <a:r>
              <a:rPr lang="fr-CA" sz="1600" dirty="0" smtClean="0"/>
              <a:t>Les </a:t>
            </a:r>
            <a:r>
              <a:rPr lang="fr-CA" sz="1600" dirty="0"/>
              <a:t>acteurs de la Révolution</a:t>
            </a:r>
          </a:p>
          <a:p>
            <a:pPr marL="1081088" lvl="1" indent="-185738">
              <a:buFont typeface="Arial" panose="020B0604020202020204" pitchFamily="34" charset="0"/>
              <a:buChar char="•"/>
            </a:pPr>
            <a:r>
              <a:rPr lang="fr-CA" sz="1600" dirty="0" smtClean="0"/>
              <a:t>Les </a:t>
            </a:r>
            <a:r>
              <a:rPr lang="fr-CA" sz="1600" dirty="0"/>
              <a:t>conséquences de la Révolution pour les Treize colonies  </a:t>
            </a: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A" sz="2400" b="1" cap="small" dirty="0" smtClean="0"/>
              <a:t>8. </a:t>
            </a:r>
            <a:r>
              <a:rPr lang="fr-CA" sz="2800" b="1" cap="small" dirty="0" smtClean="0"/>
              <a:t>établir des liens de causalité                      </a:t>
            </a:r>
            <a:r>
              <a:rPr lang="fr-CA" sz="2800" dirty="0" smtClean="0"/>
              <a:t>                                                                                                                                           </a:t>
            </a:r>
            <a:endParaRPr lang="fr-CA" sz="2800" dirty="0"/>
          </a:p>
        </p:txBody>
      </p:sp>
      <p:sp>
        <p:nvSpPr>
          <p:cNvPr id="6" name="Zone de texte 2"/>
          <p:cNvSpPr txBox="1">
            <a:spLocks noChangeArrowheads="1"/>
          </p:cNvSpPr>
          <p:nvPr/>
        </p:nvSpPr>
        <p:spPr bwMode="auto">
          <a:xfrm>
            <a:off x="555551" y="2780928"/>
            <a:ext cx="400050" cy="295232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CA" sz="1800" cap="small" dirty="0">
                <a:solidFill>
                  <a:srgbClr val="FFFFFF"/>
                </a:solidFill>
                <a:effectLst/>
                <a:latin typeface="Adobe Arabic"/>
                <a:ea typeface="Calibri"/>
                <a:cs typeface="Times New Roman"/>
              </a:rPr>
              <a:t>Découvreurs, 2014</a:t>
            </a:r>
            <a:endParaRPr lang="fr-CA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31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252</Words>
  <Application>Microsoft Office PowerPoint</Application>
  <PresentationFormat>Affichage à l'écran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1. établir un fait                                                                                                                                                                  </vt:lpstr>
      <vt:lpstr>Présentation PowerPoint</vt:lpstr>
      <vt:lpstr>3. mettre en relation des faits                                                                                                                                                                  </vt:lpstr>
      <vt:lpstr>4. situer dans le temps et dans l’espace                                                                                                                                                                  </vt:lpstr>
      <vt:lpstr>5. établir des comparaisons                                                                                                                                                                  </vt:lpstr>
      <vt:lpstr>6. déterminer des facteurs explicatifs et des conséquences                                                                                                                                                                 </vt:lpstr>
      <vt:lpstr>7. déterminer des éléments de continuité et des changements                                                                                                                                                                 </vt:lpstr>
      <vt:lpstr>8. établir des liens de causalité                                                                                                                                                                 </vt:lpstr>
      <vt:lpstr>9. rigueur du raisonnement                                                                                                                                                                 </vt:lpstr>
      <vt:lpstr>les réglettes de correction                                                                                                                                                                 </vt:lpstr>
      <vt:lpstr>informations au sujet de l’examen du 17 juin                                                                                                                                                                 </vt:lpstr>
    </vt:vector>
  </TitlesOfParts>
  <Company>C.S. des Decouvreurs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 Deschenes</dc:creator>
  <cp:lastModifiedBy>Daniel Deschenes</cp:lastModifiedBy>
  <cp:revision>33</cp:revision>
  <dcterms:created xsi:type="dcterms:W3CDTF">2015-04-08T17:36:41Z</dcterms:created>
  <dcterms:modified xsi:type="dcterms:W3CDTF">2015-05-19T15:28:06Z</dcterms:modified>
</cp:coreProperties>
</file>